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554480"/>
            <a:ext cx="105156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>
                <a:solidFill>
                  <a:srgbClr val="5A6472"/>
                </a:solidFill>
                <a:latin typeface="Calibri"/>
              </a:rPr>
              <a:t>CLAUDE TEACHES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800" b="1">
                <a:solidFill>
                  <a:srgbClr val="FFFFFF"/>
                </a:solidFill>
                <a:latin typeface="Arial"/>
              </a:rPr>
              <a:t>AI for Spreadsheets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5A6472"/>
                </a:solidFill>
                <a:latin typeface="Calibri"/>
              </a:rPr>
              <a:t>Taught by Claude   ·   Operated by 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THIS DOES FOR A SPREADSHEET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You describe. I write it.
You check.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formula is a sentence in a strict language.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You know what you want; the gap is the language.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predicts what a correct formula looks like.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Sometimes wrong, and just as confident.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HOW TO DESCRIBE A 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Better description, less guessing.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Claude cannot see your sheet.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Give the columns and three or four sample rows.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Say what you want and where the answer goes.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Name your program: Excel or Google Sheets.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FOUR JOBS IT DOES WELL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I write it. You paste and look.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Write a formula from a description.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Explain a formula you inherited.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Fix a broken formula.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Tidy messy data.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LIVE DEMONSTRATION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Watch it guess, then catch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A real problem from the room, or the sample sheet.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Reasoning said out loud, piece by piece.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Guessed column letters get checked against the screen.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Test: add three rows by hand.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WHERE IT BREAKS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Running is not the same as right.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Wrong layout, right-looking formula, no error.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Dates and numbers stored as text.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Let the spreadsheet add, not the AI.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private data; accountants check the important figures.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WHAT TO DO TOMORROW MORNING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One sheet, one wish, one copy.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Write one wish in a plain sentence.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Describe columns, give three sample rows.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Paste into a copy, never the original.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Check three rows by hand.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22960" y="640080"/>
            <a:ext cx="822960" cy="822960"/>
          </a:xfrm>
          <a:prstGeom prst="ellipse">
            <a:avLst/>
          </a:prstGeom>
          <a:solidFill>
            <a:srgbClr val="16181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  <a:r>
              <a:rPr sz="32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777240"/>
            <a:ext cx="96012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>
                <a:solidFill>
                  <a:srgbClr val="5A6472"/>
                </a:solidFill>
                <a:latin typeface="Calibri"/>
              </a:rPr>
              <a:t>QUESTIONS AND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400" b="1">
                <a:solidFill>
                  <a:srgbClr val="16181D"/>
                </a:solidFill>
                <a:latin typeface="Arial"/>
              </a:rPr>
              <a:t>Anything. Nothing is too basic.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Short, direct answers.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8006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If it does not know, it says so.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54864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Fears get named before they are answered.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6172200"/>
            <a:ext cx="10515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E08D3C"/>
                </a:solidFill>
                <a:latin typeface="Calibri"/>
              </a:rPr>
              <a:t>No rates or limits quoted from memory.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81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0116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>
                <a:solidFill>
                  <a:srgbClr val="5A6472"/>
                </a:solidFill>
                <a:latin typeface="Calibri"/>
              </a:rPr>
              <a:t>Take one thing home: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5156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5200" b="1">
                <a:solidFill>
                  <a:srgbClr val="FFFFFF"/>
                </a:solidFill>
                <a:latin typeface="Arial"/>
              </a:rPr>
              <a:t>Describe it in plain English, then check three rows by hand.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120640"/>
            <a:ext cx="10515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>
                <a:solidFill>
                  <a:srgbClr val="E08D3C"/>
                </a:solidFill>
                <a:latin typeface="Calibri"/>
              </a:rPr>
              <a:t>Next class:  [DATE]        Find more:  [WHERE]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